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930" r:id="rId2"/>
    <p:sldMasterId id="2147483984" r:id="rId3"/>
    <p:sldMasterId id="2147484032" r:id="rId4"/>
    <p:sldMasterId id="2147484050" r:id="rId5"/>
    <p:sldMasterId id="2147484068" r:id="rId6"/>
    <p:sldMasterId id="2147484086" r:id="rId7"/>
  </p:sldMasterIdLst>
  <p:notesMasterIdLst>
    <p:notesMasterId r:id="rId24"/>
  </p:notesMasterIdLst>
  <p:sldIdLst>
    <p:sldId id="266" r:id="rId8"/>
    <p:sldId id="283" r:id="rId9"/>
    <p:sldId id="309" r:id="rId10"/>
    <p:sldId id="272" r:id="rId11"/>
    <p:sldId id="275" r:id="rId12"/>
    <p:sldId id="270" r:id="rId13"/>
    <p:sldId id="323" r:id="rId14"/>
    <p:sldId id="324" r:id="rId15"/>
    <p:sldId id="325" r:id="rId16"/>
    <p:sldId id="326" r:id="rId17"/>
    <p:sldId id="327" r:id="rId18"/>
    <p:sldId id="290" r:id="rId19"/>
    <p:sldId id="322" r:id="rId20"/>
    <p:sldId id="278" r:id="rId21"/>
    <p:sldId id="280" r:id="rId22"/>
    <p:sldId id="268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53" autoAdjust="0"/>
    <p:restoredTop sz="94291" autoAdjust="0"/>
  </p:normalViewPr>
  <p:slideViewPr>
    <p:cSldViewPr>
      <p:cViewPr varScale="1">
        <p:scale>
          <a:sx n="158" d="100"/>
          <a:sy n="158" d="100"/>
        </p:scale>
        <p:origin x="594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87C60-9EEE-4656-A40B-3174BD0B84B9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4B103-952D-4FB1-AEFA-DA26EF35DB6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4B103-952D-4FB1-AEFA-DA26EF35DB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8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6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124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259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999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4050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088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425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394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9657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477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7800" y="2828380"/>
            <a:ext cx="5539371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93089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4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1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077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5996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3179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7245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6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7800" y="2828380"/>
            <a:ext cx="5459737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9202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83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8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30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13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00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62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58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58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397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36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93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57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50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07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133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12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07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7800" y="2828380"/>
            <a:ext cx="5459737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92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39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83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81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30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135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300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94818"/>
            <a:ext cx="4041775" cy="491132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5950"/>
            <a:ext cx="4041775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364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257300"/>
            <a:ext cx="2743200" cy="3429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257300"/>
            <a:ext cx="5111750" cy="3429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831058"/>
            <a:ext cx="5257800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21589"/>
            <a:ext cx="2209800" cy="163449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767263"/>
            <a:ext cx="609600" cy="273844"/>
          </a:xfrm>
        </p:spPr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4362450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4664869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279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953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135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7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938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561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787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85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2550797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876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266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266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087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0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7800" y="2828380"/>
            <a:ext cx="5459737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15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15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80647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4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17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3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570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444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665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034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30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568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937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524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024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549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2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507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605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084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398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04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7800" y="2828380"/>
            <a:ext cx="5459737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4306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8549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210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159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08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77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071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056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499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144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985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904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288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310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4067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3682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133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24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7800" y="2828380"/>
            <a:ext cx="5539371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30520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4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111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9751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31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8488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304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742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088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3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2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image" Target="../media/image1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9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6759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0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6759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0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358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358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151806"/>
            <a:ext cx="9180548" cy="486918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002264"/>
            <a:ext cx="3026752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6759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09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6759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23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6000148" y="0"/>
            <a:ext cx="1202540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6456759" y="4569649"/>
            <a:ext cx="745301" cy="57385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95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6000148" y="0"/>
            <a:ext cx="1202540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6456759" y="4569649"/>
            <a:ext cx="745301" cy="57385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D76CD7-7343-4595-AE4E-3E35CE9866C7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A27D4-AC8C-4262-8275-A6D19BE5C6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158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1.xml"/><Relationship Id="rId5" Type="http://schemas.openxmlformats.org/officeDocument/2006/relationships/hyperlink" Target="http://www.rutik.codes/" TargetMode="Externa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T-Academy-of-Engineering-Alandi-Pune-logo - Noticebard"/>
          <p:cNvPicPr/>
          <p:nvPr/>
        </p:nvPicPr>
        <p:blipFill rotWithShape="1">
          <a:blip r:embed="rId4"/>
          <a:srcRect t="28000" b="32000"/>
          <a:stretch/>
        </p:blipFill>
        <p:spPr bwMode="auto">
          <a:xfrm>
            <a:off x="2555776" y="267494"/>
            <a:ext cx="3888432" cy="85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3397844"/>
            <a:ext cx="7886700" cy="14401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dirty="0"/>
              <a:t>Group Members:</a:t>
            </a:r>
          </a:p>
          <a:p>
            <a:pPr marL="114300" indent="0" algn="just">
              <a:buNone/>
            </a:pPr>
            <a:r>
              <a:rPr lang="en-US" sz="3300" dirty="0"/>
              <a:t>Rutik Pol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9394" y="1419622"/>
            <a:ext cx="7005211" cy="175432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>
              <a:buNone/>
            </a:pPr>
            <a:r>
              <a:rPr lang="en-US" sz="5400" b="1" spc="50" dirty="0">
                <a:ln w="9525" cmpd="sng">
                  <a:solidFill>
                    <a:srgbClr val="00B05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Intent </a:t>
            </a:r>
          </a:p>
          <a:p>
            <a:pPr algn="ctr">
              <a:buNone/>
            </a:pPr>
            <a:r>
              <a:rPr lang="en-US" sz="5400" b="1" spc="50" dirty="0">
                <a:ln w="9525" cmpd="sng">
                  <a:solidFill>
                    <a:srgbClr val="00B050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Classification</a:t>
            </a:r>
            <a:endParaRPr lang="en-US" sz="5200" b="1" spc="50" dirty="0">
              <a:ln w="9525" cmpd="sng">
                <a:solidFill>
                  <a:srgbClr val="00B050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92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F504C2-D740-4524-B1D9-FC2956E934F1}"/>
              </a:ext>
            </a:extLst>
          </p:cNvPr>
          <p:cNvSpPr/>
          <p:nvPr/>
        </p:nvSpPr>
        <p:spPr>
          <a:xfrm>
            <a:off x="457256" y="339502"/>
            <a:ext cx="35830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Is it cold in Moscow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87D471-E632-4D45-8356-03F49B678985}"/>
              </a:ext>
            </a:extLst>
          </p:cNvPr>
          <p:cNvSpPr/>
          <p:nvPr/>
        </p:nvSpPr>
        <p:spPr>
          <a:xfrm>
            <a:off x="1071027" y="1707654"/>
            <a:ext cx="29979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Weather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80E08D-1CE5-4410-9F74-92FFADE3D36E}"/>
              </a:ext>
            </a:extLst>
          </p:cNvPr>
          <p:cNvSpPr/>
          <p:nvPr/>
        </p:nvSpPr>
        <p:spPr>
          <a:xfrm>
            <a:off x="5031760" y="1707654"/>
            <a:ext cx="2999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Moscow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FAC6F8F-4A71-4DED-9CCE-00E86743DF6B}"/>
              </a:ext>
            </a:extLst>
          </p:cNvPr>
          <p:cNvSpPr/>
          <p:nvPr/>
        </p:nvSpPr>
        <p:spPr>
          <a:xfrm>
            <a:off x="3267988" y="987574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1221E405-0825-4B72-9B22-B7F579B95F15}"/>
              </a:ext>
            </a:extLst>
          </p:cNvPr>
          <p:cNvSpPr/>
          <p:nvPr/>
        </p:nvSpPr>
        <p:spPr>
          <a:xfrm flipV="1">
            <a:off x="4499992" y="555526"/>
            <a:ext cx="2304256" cy="1080120"/>
          </a:xfrm>
          <a:prstGeom prst="bentUpArrow">
            <a:avLst>
              <a:gd name="adj1" fmla="val 19732"/>
              <a:gd name="adj2" fmla="val 25000"/>
              <a:gd name="adj3" fmla="val 24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1CBAF-5E33-4351-A2ED-B1DF014652CE}"/>
              </a:ext>
            </a:extLst>
          </p:cNvPr>
          <p:cNvSpPr/>
          <p:nvPr/>
        </p:nvSpPr>
        <p:spPr>
          <a:xfrm>
            <a:off x="1547664" y="2630984"/>
            <a:ext cx="6107730" cy="156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3A5AF-0C29-4BFD-9780-57AEE8105F3A}"/>
              </a:ext>
            </a:extLst>
          </p:cNvPr>
          <p:cNvSpPr/>
          <p:nvPr/>
        </p:nvSpPr>
        <p:spPr>
          <a:xfrm>
            <a:off x="6386147" y="3572311"/>
            <a:ext cx="27254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 Weather 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about Moscow’s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Weather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FF01080-3AD5-453E-9D81-157C243C52B3}"/>
              </a:ext>
            </a:extLst>
          </p:cNvPr>
          <p:cNvSpPr/>
          <p:nvPr/>
        </p:nvSpPr>
        <p:spPr>
          <a:xfrm>
            <a:off x="7378634" y="2782518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3B7AEB-1883-4D2A-B09A-D27622BD41F2}"/>
              </a:ext>
            </a:extLst>
          </p:cNvPr>
          <p:cNvSpPr/>
          <p:nvPr/>
        </p:nvSpPr>
        <p:spPr>
          <a:xfrm>
            <a:off x="105620" y="3850995"/>
            <a:ext cx="13516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 Errors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B457CAE-768F-471C-AFA7-02B568D918D1}"/>
              </a:ext>
            </a:extLst>
          </p:cNvPr>
          <p:cNvSpPr/>
          <p:nvPr/>
        </p:nvSpPr>
        <p:spPr>
          <a:xfrm rot="5400000">
            <a:off x="5796136" y="3724168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Artificial Neural Networks Images, Stock Photos &amp;amp; Vectors | Shutterstock">
            <a:extLst>
              <a:ext uri="{FF2B5EF4-FFF2-40B4-BE49-F238E27FC236}">
                <a16:creationId xmlns:a16="http://schemas.microsoft.com/office/drawing/2014/main" id="{97B4D5B0-B9A8-41A1-9105-4A368058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t="15371" r="2546" b="25700"/>
          <a:stretch/>
        </p:blipFill>
        <p:spPr bwMode="auto">
          <a:xfrm>
            <a:off x="1724784" y="1024932"/>
            <a:ext cx="134248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7826717-2F69-4039-9903-62B61697E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 t="15237" r="10526" b="10526"/>
          <a:stretch/>
        </p:blipFill>
        <p:spPr bwMode="auto">
          <a:xfrm>
            <a:off x="107504" y="1022800"/>
            <a:ext cx="1080120" cy="5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lus Sign 13">
            <a:extLst>
              <a:ext uri="{FF2B5EF4-FFF2-40B4-BE49-F238E27FC236}">
                <a16:creationId xmlns:a16="http://schemas.microsoft.com/office/drawing/2014/main" id="{9DFF5913-F69B-41E8-956D-2F0B29B8C625}"/>
              </a:ext>
            </a:extLst>
          </p:cNvPr>
          <p:cNvSpPr/>
          <p:nvPr/>
        </p:nvSpPr>
        <p:spPr>
          <a:xfrm>
            <a:off x="1312188" y="1158526"/>
            <a:ext cx="288032" cy="2880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EA2C99-EF61-4FDC-8BB5-75F68BAAC7CD}"/>
              </a:ext>
            </a:extLst>
          </p:cNvPr>
          <p:cNvSpPr/>
          <p:nvPr/>
        </p:nvSpPr>
        <p:spPr>
          <a:xfrm>
            <a:off x="4526344" y="855752"/>
            <a:ext cx="18598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Named Entity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Recognition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308262-9597-4F30-84DC-5EE84CF07DCB}"/>
              </a:ext>
            </a:extLst>
          </p:cNvPr>
          <p:cNvSpPr/>
          <p:nvPr/>
        </p:nvSpPr>
        <p:spPr>
          <a:xfrm>
            <a:off x="6660232" y="932599"/>
            <a:ext cx="19447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Geographical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AA1DF7-9F9E-45AE-86CA-5A6E63BC81D8}"/>
              </a:ext>
            </a:extLst>
          </p:cNvPr>
          <p:cNvSpPr/>
          <p:nvPr/>
        </p:nvSpPr>
        <p:spPr>
          <a:xfrm>
            <a:off x="2220882" y="3595830"/>
            <a:ext cx="335059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Scrape API response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temperature, humidity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 wind speed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791B8D5-B971-4081-AD1B-C2309C201AE0}"/>
              </a:ext>
            </a:extLst>
          </p:cNvPr>
          <p:cNvSpPr/>
          <p:nvPr/>
        </p:nvSpPr>
        <p:spPr>
          <a:xfrm rot="5400000">
            <a:off x="1647786" y="3731754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2358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F504C2-D740-4524-B1D9-FC2956E934F1}"/>
              </a:ext>
            </a:extLst>
          </p:cNvPr>
          <p:cNvSpPr/>
          <p:nvPr/>
        </p:nvSpPr>
        <p:spPr>
          <a:xfrm>
            <a:off x="906898" y="339502"/>
            <a:ext cx="268374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Play Levitating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87D471-E632-4D45-8356-03F49B678985}"/>
              </a:ext>
            </a:extLst>
          </p:cNvPr>
          <p:cNvSpPr/>
          <p:nvPr/>
        </p:nvSpPr>
        <p:spPr>
          <a:xfrm>
            <a:off x="696727" y="1707654"/>
            <a:ext cx="3746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Play Music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80E08D-1CE5-4410-9F74-92FFADE3D36E}"/>
              </a:ext>
            </a:extLst>
          </p:cNvPr>
          <p:cNvSpPr/>
          <p:nvPr/>
        </p:nvSpPr>
        <p:spPr>
          <a:xfrm>
            <a:off x="4831386" y="1707654"/>
            <a:ext cx="3400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Levitating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FAC6F8F-4A71-4DED-9CCE-00E86743DF6B}"/>
              </a:ext>
            </a:extLst>
          </p:cNvPr>
          <p:cNvSpPr/>
          <p:nvPr/>
        </p:nvSpPr>
        <p:spPr>
          <a:xfrm>
            <a:off x="3267988" y="987574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1221E405-0825-4B72-9B22-B7F579B95F15}"/>
              </a:ext>
            </a:extLst>
          </p:cNvPr>
          <p:cNvSpPr/>
          <p:nvPr/>
        </p:nvSpPr>
        <p:spPr>
          <a:xfrm flipV="1">
            <a:off x="4499992" y="555526"/>
            <a:ext cx="2304256" cy="1080120"/>
          </a:xfrm>
          <a:prstGeom prst="bentUpArrow">
            <a:avLst>
              <a:gd name="adj1" fmla="val 19732"/>
              <a:gd name="adj2" fmla="val 25000"/>
              <a:gd name="adj3" fmla="val 24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1CBAF-5E33-4351-A2ED-B1DF014652CE}"/>
              </a:ext>
            </a:extLst>
          </p:cNvPr>
          <p:cNvSpPr/>
          <p:nvPr/>
        </p:nvSpPr>
        <p:spPr>
          <a:xfrm>
            <a:off x="1547664" y="2630984"/>
            <a:ext cx="6107730" cy="156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3A5AF-0C29-4BFD-9780-57AEE8105F3A}"/>
              </a:ext>
            </a:extLst>
          </p:cNvPr>
          <p:cNvSpPr/>
          <p:nvPr/>
        </p:nvSpPr>
        <p:spPr>
          <a:xfrm>
            <a:off x="6496700" y="3626322"/>
            <a:ext cx="26933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 YouTube 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about Levitating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FF01080-3AD5-453E-9D81-157C243C52B3}"/>
              </a:ext>
            </a:extLst>
          </p:cNvPr>
          <p:cNvSpPr/>
          <p:nvPr/>
        </p:nvSpPr>
        <p:spPr>
          <a:xfrm>
            <a:off x="7378634" y="2782518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3B7AEB-1883-4D2A-B09A-D27622BD41F2}"/>
              </a:ext>
            </a:extLst>
          </p:cNvPr>
          <p:cNvSpPr/>
          <p:nvPr/>
        </p:nvSpPr>
        <p:spPr>
          <a:xfrm>
            <a:off x="3448413" y="3681196"/>
            <a:ext cx="234872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Scrape API results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song’s URL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488F6B-35C8-4578-8EDE-F58E31910707}"/>
              </a:ext>
            </a:extLst>
          </p:cNvPr>
          <p:cNvSpPr/>
          <p:nvPr/>
        </p:nvSpPr>
        <p:spPr>
          <a:xfrm>
            <a:off x="503798" y="3711104"/>
            <a:ext cx="19639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 URL or 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 Error 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B457CAE-768F-471C-AFA7-02B568D918D1}"/>
              </a:ext>
            </a:extLst>
          </p:cNvPr>
          <p:cNvSpPr/>
          <p:nvPr/>
        </p:nvSpPr>
        <p:spPr>
          <a:xfrm rot="5400000">
            <a:off x="5972440" y="3711104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5D9FC9E-33DE-4961-AA42-058DA71B62DD}"/>
              </a:ext>
            </a:extLst>
          </p:cNvPr>
          <p:cNvSpPr/>
          <p:nvPr/>
        </p:nvSpPr>
        <p:spPr>
          <a:xfrm rot="5400000">
            <a:off x="2856449" y="3711104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Artificial Neural Networks Images, Stock Photos &amp;amp; Vectors | Shutterstock">
            <a:extLst>
              <a:ext uri="{FF2B5EF4-FFF2-40B4-BE49-F238E27FC236}">
                <a16:creationId xmlns:a16="http://schemas.microsoft.com/office/drawing/2014/main" id="{97B4D5B0-B9A8-41A1-9105-4A368058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t="15371" r="2546" b="25700"/>
          <a:stretch/>
        </p:blipFill>
        <p:spPr bwMode="auto">
          <a:xfrm>
            <a:off x="1724784" y="1024932"/>
            <a:ext cx="134248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7826717-2F69-4039-9903-62B61697E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 t="15237" r="10526" b="10526"/>
          <a:stretch/>
        </p:blipFill>
        <p:spPr bwMode="auto">
          <a:xfrm>
            <a:off x="107504" y="1022800"/>
            <a:ext cx="1080120" cy="5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lus Sign 13">
            <a:extLst>
              <a:ext uri="{FF2B5EF4-FFF2-40B4-BE49-F238E27FC236}">
                <a16:creationId xmlns:a16="http://schemas.microsoft.com/office/drawing/2014/main" id="{9DFF5913-F69B-41E8-956D-2F0B29B8C625}"/>
              </a:ext>
            </a:extLst>
          </p:cNvPr>
          <p:cNvSpPr/>
          <p:nvPr/>
        </p:nvSpPr>
        <p:spPr>
          <a:xfrm>
            <a:off x="1312188" y="1158526"/>
            <a:ext cx="288032" cy="2880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EA2C99-EF61-4FDC-8BB5-75F68BAAC7CD}"/>
              </a:ext>
            </a:extLst>
          </p:cNvPr>
          <p:cNvSpPr/>
          <p:nvPr/>
        </p:nvSpPr>
        <p:spPr>
          <a:xfrm>
            <a:off x="4571228" y="855752"/>
            <a:ext cx="17700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 Tagging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Noun/Verb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12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6309A56-4081-4B2E-9DDD-F8C6976C88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9" y="-6768"/>
            <a:ext cx="8659601" cy="515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25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18B700-3535-4019-A82F-F60E5F604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9" t="11968" r="3503" b="23211"/>
          <a:stretch/>
        </p:blipFill>
        <p:spPr>
          <a:xfrm>
            <a:off x="615789" y="0"/>
            <a:ext cx="2830155" cy="51435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AF1483-A532-4A39-82D2-010F0CF9DFEB}"/>
              </a:ext>
            </a:extLst>
          </p:cNvPr>
          <p:cNvSpPr/>
          <p:nvPr/>
        </p:nvSpPr>
        <p:spPr>
          <a:xfrm>
            <a:off x="3635896" y="915566"/>
            <a:ext cx="5089526" cy="154657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Liked by : </a:t>
            </a:r>
          </a:p>
          <a:p>
            <a:pPr marL="685800" indent="-685800" algn="ctr">
              <a:buAutoNum type="arabicPeriod"/>
            </a:pP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AI Lead at Google</a:t>
            </a:r>
          </a:p>
          <a:p>
            <a:pPr marL="685800" indent="-685800" algn="ctr">
              <a:buAutoNum type="arabicPeriod"/>
            </a:pP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Senior Deep Learning Architect at Nvidia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803CF-6953-4DA9-98AD-9D93386B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166" y="2931790"/>
            <a:ext cx="3456384" cy="9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10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120232"/>
            <a:ext cx="7872440" cy="58339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Results &amp; Analysis (Graph visualization)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6512" y="915566"/>
            <a:ext cx="4998263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4048" y="915566"/>
            <a:ext cx="407193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3113260"/>
            <a:ext cx="3195580" cy="203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AB6B65-2CFF-49AF-BBE0-7140BCE6375C}"/>
              </a:ext>
            </a:extLst>
          </p:cNvPr>
          <p:cNvSpPr/>
          <p:nvPr/>
        </p:nvSpPr>
        <p:spPr>
          <a:xfrm>
            <a:off x="3275856" y="3651870"/>
            <a:ext cx="57438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hlinkClick r:id="rId5"/>
              </a:rPr>
              <a:t>www.rutik.codes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Understanding; Devlin et al., 2018. </a:t>
            </a:r>
          </a:p>
          <a:p>
            <a:r>
              <a:rPr lang="en-US" dirty="0"/>
              <a:t>The Annotated Transformer; Alexander Rush, Vincent Nguyen and Guillaume Klein. </a:t>
            </a:r>
          </a:p>
          <a:p>
            <a:r>
              <a:rPr lang="en-US" dirty="0"/>
              <a:t>Universal Language Model Fine-tuning for Text Classification; Howard et al., 2018. </a:t>
            </a:r>
          </a:p>
          <a:p>
            <a:r>
              <a:rPr lang="en-US" dirty="0"/>
              <a:t>Improving Language Understanding by Generative Pre-Training; Radford et al., 2018. </a:t>
            </a:r>
          </a:p>
          <a:p>
            <a:r>
              <a:rPr lang="en-US" dirty="0"/>
              <a:t>Attention Is All You Need; </a:t>
            </a:r>
            <a:r>
              <a:rPr lang="en-US" dirty="0" err="1"/>
              <a:t>Vaswani</a:t>
            </a:r>
            <a:r>
              <a:rPr lang="en-US" dirty="0"/>
              <a:t> et al., 2017. </a:t>
            </a:r>
          </a:p>
          <a:p>
            <a:r>
              <a:rPr lang="en-US" dirty="0"/>
              <a:t>BERT: Pre-training of Deep Bidirectional Transformers for Language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8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8A14E-1155-492B-AF5D-0D541AB6C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2" t="20586" r="16963" b="21987"/>
          <a:stretch/>
        </p:blipFill>
        <p:spPr>
          <a:xfrm>
            <a:off x="323528" y="267494"/>
            <a:ext cx="842493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1239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7788302" cy="648072"/>
          </a:xfrm>
        </p:spPr>
        <p:txBody>
          <a:bodyPr/>
          <a:lstStyle/>
          <a:p>
            <a:pPr algn="ctr"/>
            <a:r>
              <a:rPr lang="en-US" sz="4400" dirty="0"/>
              <a:t>Aim, Objective &amp;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7574"/>
            <a:ext cx="9144000" cy="4301537"/>
          </a:xfrm>
        </p:spPr>
        <p:txBody>
          <a:bodyPr>
            <a:noAutofit/>
          </a:bodyPr>
          <a:lstStyle/>
          <a:p>
            <a:r>
              <a:rPr lang="en-US" sz="1800" b="1" dirty="0"/>
              <a:t>AIM</a:t>
            </a:r>
            <a:r>
              <a:rPr lang="en-US" sz="1800" dirty="0"/>
              <a:t>: </a:t>
            </a:r>
          </a:p>
          <a:p>
            <a:pPr lvl="1"/>
            <a:r>
              <a:rPr lang="en-US" sz="1650" dirty="0"/>
              <a:t>Construct a language model that </a:t>
            </a:r>
            <a:r>
              <a:rPr lang="en-US" sz="1650" b="1" dirty="0"/>
              <a:t>“UNDERSTANDS THE CONTEXT” </a:t>
            </a:r>
            <a:r>
              <a:rPr lang="en-US" sz="1650" dirty="0"/>
              <a:t>of a sentence</a:t>
            </a:r>
          </a:p>
          <a:p>
            <a:pPr lvl="1"/>
            <a:r>
              <a:rPr lang="en-US" sz="1650" dirty="0"/>
              <a:t>Performs Named Entity Recognition</a:t>
            </a:r>
          </a:p>
          <a:p>
            <a:pPr lvl="1"/>
            <a:r>
              <a:rPr lang="en-US" sz="1650" dirty="0"/>
              <a:t>Performs POS Tagging</a:t>
            </a:r>
          </a:p>
          <a:p>
            <a:pPr lvl="1"/>
            <a:r>
              <a:rPr lang="en-US" sz="1650" dirty="0"/>
              <a:t>Combines all this data and makes API calls</a:t>
            </a:r>
          </a:p>
          <a:p>
            <a:pPr lvl="1"/>
            <a:r>
              <a:rPr lang="en-US" sz="1650" dirty="0"/>
              <a:t>Is highly available, redundant and fast</a:t>
            </a:r>
            <a:endParaRPr lang="en-US" sz="600" dirty="0"/>
          </a:p>
          <a:p>
            <a:pPr lvl="1"/>
            <a:endParaRPr lang="en-US" sz="100" dirty="0"/>
          </a:p>
          <a:p>
            <a:r>
              <a:rPr lang="en-US" sz="1800" b="1" dirty="0"/>
              <a:t>ALGORITHM: </a:t>
            </a:r>
            <a:r>
              <a:rPr lang="en-US" sz="1800" dirty="0">
                <a:latin typeface="medium-content-serif-font"/>
              </a:rPr>
              <a:t>Transformer, an attention mechanism that learns contextual relations between words (or sub-words) in a text. In its vanilla form, Transformer includes two separate mechanisms — an encoder that reads the text input and a decoder that produces a prediction for the task. Since BERT’s goal is to generate a language model, only the encoder mechanism is necessary. </a:t>
            </a:r>
          </a:p>
          <a:p>
            <a:endParaRPr lang="en-US" sz="1800" b="1" dirty="0"/>
          </a:p>
          <a:p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309DF2-F8CF-4A86-99E4-D4CCF6A11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07654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58B50C-90E6-45DC-9184-F58B3496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9216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Dataset</a:t>
            </a:r>
            <a:endParaRPr lang="en-IN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B8034-6411-424A-84E5-00EEB8E2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047216"/>
            <a:ext cx="5544616" cy="3863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4297A-B095-4521-8D33-6C338E6F7BDE}"/>
              </a:ext>
            </a:extLst>
          </p:cNvPr>
          <p:cNvSpPr txBox="1"/>
          <p:nvPr/>
        </p:nvSpPr>
        <p:spPr>
          <a:xfrm>
            <a:off x="143508" y="1063104"/>
            <a:ext cx="3240360" cy="390876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Self generated Dataset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“Search ",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"Tell me about ",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“What is ",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“Any idea on ",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“Spain”,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“Car”,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“AI”,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“Ferrari”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2BC46509-94C7-4510-92D7-69915F44A96E}"/>
              </a:ext>
            </a:extLst>
          </p:cNvPr>
          <p:cNvSpPr/>
          <p:nvPr/>
        </p:nvSpPr>
        <p:spPr>
          <a:xfrm>
            <a:off x="1511660" y="3291830"/>
            <a:ext cx="504056" cy="504056"/>
          </a:xfrm>
          <a:prstGeom prst="mathPlus">
            <a:avLst/>
          </a:prstGeom>
          <a:solidFill>
            <a:srgbClr val="FFC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14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69F682-27CA-4FB4-9885-15CA88E0066F}"/>
              </a:ext>
            </a:extLst>
          </p:cNvPr>
          <p:cNvSpPr/>
          <p:nvPr/>
        </p:nvSpPr>
        <p:spPr>
          <a:xfrm>
            <a:off x="107504" y="123478"/>
            <a:ext cx="59123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457189"/>
            <a:r>
              <a:rPr lang="en-US" sz="5400" b="1" spc="50" dirty="0">
                <a:ln w="9525" cmpd="sng">
                  <a:solidFill>
                    <a:srgbClr val="4472C4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4472C4">
                      <a:alpha val="40000"/>
                    </a:srgbClr>
                  </a:glow>
                </a:effectLst>
                <a:latin typeface="Calibri" panose="020F0502020204030204"/>
              </a:rPr>
              <a:t>Basic Algorithm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05FCE5-9E4A-480D-BCF6-0FF896806487}"/>
              </a:ext>
            </a:extLst>
          </p:cNvPr>
          <p:cNvSpPr/>
          <p:nvPr/>
        </p:nvSpPr>
        <p:spPr>
          <a:xfrm>
            <a:off x="251520" y="1347614"/>
            <a:ext cx="8496944" cy="31085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Tokenize, Lemmatize and convert words to numbers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Generate Attention Vectors &amp; Word Embeddings using BERT</a:t>
            </a:r>
            <a:endParaRPr lang="en-US" sz="2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 embeddings to DNN for classification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Perform NER &amp; POS Tagging</a:t>
            </a:r>
            <a:endParaRPr 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Make API Calls</a:t>
            </a:r>
          </a:p>
        </p:txBody>
      </p:sp>
    </p:spTree>
    <p:extLst>
      <p:ext uri="{BB962C8B-B14F-4D97-AF65-F5344CB8AC3E}">
        <p14:creationId xmlns:p14="http://schemas.microsoft.com/office/powerpoint/2010/main" val="207679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513762-57D8-409D-BA76-B5B43379EA33}"/>
              </a:ext>
            </a:extLst>
          </p:cNvPr>
          <p:cNvSpPr/>
          <p:nvPr/>
        </p:nvSpPr>
        <p:spPr>
          <a:xfrm>
            <a:off x="0" y="0"/>
            <a:ext cx="9144000" cy="9233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Feature Vector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26017-3E39-47A4-A9CA-0E27CC1E4433}"/>
              </a:ext>
            </a:extLst>
          </p:cNvPr>
          <p:cNvSpPr txBox="1"/>
          <p:nvPr/>
        </p:nvSpPr>
        <p:spPr>
          <a:xfrm>
            <a:off x="323528" y="1419622"/>
            <a:ext cx="8496944" cy="332398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Sentence in Dataset : </a:t>
            </a:r>
            <a:r>
              <a:rPr lang="en-US" sz="2400" dirty="0"/>
              <a:t>What do you know about Michael Schumacher?</a:t>
            </a:r>
          </a:p>
          <a:p>
            <a:endParaRPr lang="en-US" sz="2400" dirty="0"/>
          </a:p>
          <a:p>
            <a:r>
              <a:rPr lang="en-US" sz="2400" b="1" dirty="0"/>
              <a:t>After </a:t>
            </a:r>
            <a:r>
              <a:rPr lang="en-US" sz="2400" b="1" dirty="0" err="1"/>
              <a:t>Tokenisation</a:t>
            </a:r>
            <a:r>
              <a:rPr lang="en-US" sz="2400" b="1" dirty="0"/>
              <a:t>: </a:t>
            </a:r>
            <a:r>
              <a:rPr lang="en-US" sz="2400" dirty="0"/>
              <a:t>['what', 'do', 'you', 'know', 'about', '</a:t>
            </a:r>
            <a:r>
              <a:rPr lang="en-US" sz="2400" dirty="0" err="1"/>
              <a:t>michael</a:t>
            </a:r>
            <a:r>
              <a:rPr lang="en-US" sz="2400" dirty="0"/>
              <a:t>', '</a:t>
            </a:r>
            <a:r>
              <a:rPr lang="en-US" sz="2400" dirty="0" err="1"/>
              <a:t>schumacher</a:t>
            </a:r>
            <a:r>
              <a:rPr lang="en-US" sz="2400" dirty="0"/>
              <a:t>’, ‘?’]</a:t>
            </a:r>
          </a:p>
          <a:p>
            <a:endParaRPr lang="en-US" sz="2400" dirty="0"/>
          </a:p>
          <a:p>
            <a:r>
              <a:rPr lang="en-US" sz="2400" b="1" dirty="0"/>
              <a:t>Tokens to </a:t>
            </a:r>
            <a:r>
              <a:rPr lang="en-US" sz="2400" b="1" dirty="0" err="1"/>
              <a:t>TokenID</a:t>
            </a:r>
            <a:r>
              <a:rPr lang="en-US" sz="2400" b="1" dirty="0"/>
              <a:t> : </a:t>
            </a:r>
            <a:r>
              <a:rPr lang="en-US" sz="2400" dirty="0"/>
              <a:t>[2054, 2079, 2017, 2113, 2055, 2745, 22253, 1029]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913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Fine-Tune BERT Transformer Python | Towards Data Science">
            <a:extLst>
              <a:ext uri="{FF2B5EF4-FFF2-40B4-BE49-F238E27FC236}">
                <a16:creationId xmlns:a16="http://schemas.microsoft.com/office/drawing/2014/main" id="{157ACCB9-29BF-4A09-B0DB-1A36C8F5E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72611"/>
            <a:ext cx="4356517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nguage Modeling with nn.Transformer and TorchText — PyTorch Tutorials  1.10.1+cu102 documentation">
            <a:extLst>
              <a:ext uri="{FF2B5EF4-FFF2-40B4-BE49-F238E27FC236}">
                <a16:creationId xmlns:a16="http://schemas.microsoft.com/office/drawing/2014/main" id="{89C1C80C-C6B3-4527-A4D1-5573C3F8A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41" y="1229354"/>
            <a:ext cx="2780993" cy="379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vestigating the self-attention mechanism behind BERT-based architectures">
            <a:extLst>
              <a:ext uri="{FF2B5EF4-FFF2-40B4-BE49-F238E27FC236}">
                <a16:creationId xmlns:a16="http://schemas.microsoft.com/office/drawing/2014/main" id="{B6CF5176-736B-48AA-95C3-9D7E51E6F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6" y="123478"/>
            <a:ext cx="7391151" cy="224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00EF2C14-DB89-4F73-A707-231699BCC3BB}"/>
              </a:ext>
            </a:extLst>
          </p:cNvPr>
          <p:cNvSpPr/>
          <p:nvPr/>
        </p:nvSpPr>
        <p:spPr>
          <a:xfrm>
            <a:off x="7665864" y="1635646"/>
            <a:ext cx="757697" cy="2664296"/>
          </a:xfrm>
          <a:prstGeom prst="mathMultiply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693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Beginner&amp;#39;s Introduction to NER (Named Entity Recognition)">
            <a:extLst>
              <a:ext uri="{FF2B5EF4-FFF2-40B4-BE49-F238E27FC236}">
                <a16:creationId xmlns:a16="http://schemas.microsoft.com/office/drawing/2014/main" id="{929C20F1-2224-437A-B60D-18EB63324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413635"/>
            <a:ext cx="4211960" cy="193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ntroduction to part-of-speech tagging and the Hidden Markov Model">
            <a:extLst>
              <a:ext uri="{FF2B5EF4-FFF2-40B4-BE49-F238E27FC236}">
                <a16:creationId xmlns:a16="http://schemas.microsoft.com/office/drawing/2014/main" id="{11AE118A-CB49-43F1-9229-F1B0150E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499742"/>
            <a:ext cx="4196493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4A86B7-DDA4-4B4E-A3D7-2AEAD9E0C4AA}"/>
              </a:ext>
            </a:extLst>
          </p:cNvPr>
          <p:cNvSpPr/>
          <p:nvPr/>
        </p:nvSpPr>
        <p:spPr>
          <a:xfrm>
            <a:off x="5284964" y="915566"/>
            <a:ext cx="291457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Named Entity</a:t>
            </a:r>
          </a:p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Recognition</a:t>
            </a:r>
            <a:endParaRPr lang="en-US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B0A7B3-57FA-48B8-A7C1-4B959AF5472D}"/>
              </a:ext>
            </a:extLst>
          </p:cNvPr>
          <p:cNvSpPr/>
          <p:nvPr/>
        </p:nvSpPr>
        <p:spPr>
          <a:xfrm>
            <a:off x="859023" y="3075806"/>
            <a:ext cx="3158236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Part of Speech</a:t>
            </a:r>
          </a:p>
          <a:p>
            <a:pPr algn="ctr"/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Tagging</a:t>
            </a:r>
            <a:endParaRPr lang="en-US" sz="3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073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F504C2-D740-4524-B1D9-FC2956E934F1}"/>
              </a:ext>
            </a:extLst>
          </p:cNvPr>
          <p:cNvSpPr/>
          <p:nvPr/>
        </p:nvSpPr>
        <p:spPr>
          <a:xfrm>
            <a:off x="395536" y="339502"/>
            <a:ext cx="37064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Tell me about Ferrari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87D471-E632-4D45-8356-03F49B678985}"/>
              </a:ext>
            </a:extLst>
          </p:cNvPr>
          <p:cNvSpPr/>
          <p:nvPr/>
        </p:nvSpPr>
        <p:spPr>
          <a:xfrm>
            <a:off x="1403648" y="1707654"/>
            <a:ext cx="2332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Define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80E08D-1CE5-4410-9F74-92FFADE3D36E}"/>
              </a:ext>
            </a:extLst>
          </p:cNvPr>
          <p:cNvSpPr/>
          <p:nvPr/>
        </p:nvSpPr>
        <p:spPr>
          <a:xfrm>
            <a:off x="5407663" y="1707654"/>
            <a:ext cx="2247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Ferrari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FAC6F8F-4A71-4DED-9CCE-00E86743DF6B}"/>
              </a:ext>
            </a:extLst>
          </p:cNvPr>
          <p:cNvSpPr/>
          <p:nvPr/>
        </p:nvSpPr>
        <p:spPr>
          <a:xfrm>
            <a:off x="3267988" y="987574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1221E405-0825-4B72-9B22-B7F579B95F15}"/>
              </a:ext>
            </a:extLst>
          </p:cNvPr>
          <p:cNvSpPr/>
          <p:nvPr/>
        </p:nvSpPr>
        <p:spPr>
          <a:xfrm flipV="1">
            <a:off x="4499992" y="555526"/>
            <a:ext cx="2304256" cy="1080120"/>
          </a:xfrm>
          <a:prstGeom prst="bentUpArrow">
            <a:avLst>
              <a:gd name="adj1" fmla="val 19732"/>
              <a:gd name="adj2" fmla="val 25000"/>
              <a:gd name="adj3" fmla="val 24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1CBAF-5E33-4351-A2ED-B1DF014652CE}"/>
              </a:ext>
            </a:extLst>
          </p:cNvPr>
          <p:cNvSpPr/>
          <p:nvPr/>
        </p:nvSpPr>
        <p:spPr>
          <a:xfrm>
            <a:off x="1547664" y="2630984"/>
            <a:ext cx="6107730" cy="156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3A5AF-0C29-4BFD-9780-57AEE8105F3A}"/>
              </a:ext>
            </a:extLst>
          </p:cNvPr>
          <p:cNvSpPr/>
          <p:nvPr/>
        </p:nvSpPr>
        <p:spPr>
          <a:xfrm>
            <a:off x="6732240" y="3573261"/>
            <a:ext cx="230704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 Wikipedia 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about Ferrari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FF01080-3AD5-453E-9D81-157C243C52B3}"/>
              </a:ext>
            </a:extLst>
          </p:cNvPr>
          <p:cNvSpPr/>
          <p:nvPr/>
        </p:nvSpPr>
        <p:spPr>
          <a:xfrm>
            <a:off x="7378634" y="2782518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3B7AEB-1883-4D2A-B09A-D27622BD41F2}"/>
              </a:ext>
            </a:extLst>
          </p:cNvPr>
          <p:cNvSpPr/>
          <p:nvPr/>
        </p:nvSpPr>
        <p:spPr>
          <a:xfrm>
            <a:off x="3448008" y="3540373"/>
            <a:ext cx="230704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 Wikipedia 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about next 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result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488F6B-35C8-4578-8EDE-F58E31910707}"/>
              </a:ext>
            </a:extLst>
          </p:cNvPr>
          <p:cNvSpPr/>
          <p:nvPr/>
        </p:nvSpPr>
        <p:spPr>
          <a:xfrm>
            <a:off x="223428" y="3573261"/>
            <a:ext cx="26484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Display Top 3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Search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about Ferrari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B457CAE-768F-471C-AFA7-02B568D918D1}"/>
              </a:ext>
            </a:extLst>
          </p:cNvPr>
          <p:cNvSpPr/>
          <p:nvPr/>
        </p:nvSpPr>
        <p:spPr>
          <a:xfrm rot="5400000">
            <a:off x="5972440" y="3711104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5D9FC9E-33DE-4961-AA42-058DA71B62DD}"/>
              </a:ext>
            </a:extLst>
          </p:cNvPr>
          <p:cNvSpPr/>
          <p:nvPr/>
        </p:nvSpPr>
        <p:spPr>
          <a:xfrm rot="5400000">
            <a:off x="2856449" y="3711104"/>
            <a:ext cx="360040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Artificial Neural Networks Images, Stock Photos &amp;amp; Vectors | Shutterstock">
            <a:extLst>
              <a:ext uri="{FF2B5EF4-FFF2-40B4-BE49-F238E27FC236}">
                <a16:creationId xmlns:a16="http://schemas.microsoft.com/office/drawing/2014/main" id="{97B4D5B0-B9A8-41A1-9105-4A3680582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t="15371" r="2546" b="25700"/>
          <a:stretch/>
        </p:blipFill>
        <p:spPr bwMode="auto">
          <a:xfrm>
            <a:off x="1724784" y="1024932"/>
            <a:ext cx="134248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7826717-2F69-4039-9903-62B61697E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 t="15237" r="10526" b="10526"/>
          <a:stretch/>
        </p:blipFill>
        <p:spPr bwMode="auto">
          <a:xfrm>
            <a:off x="107504" y="1022800"/>
            <a:ext cx="1080120" cy="5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lus Sign 13">
            <a:extLst>
              <a:ext uri="{FF2B5EF4-FFF2-40B4-BE49-F238E27FC236}">
                <a16:creationId xmlns:a16="http://schemas.microsoft.com/office/drawing/2014/main" id="{9DFF5913-F69B-41E8-956D-2F0B29B8C625}"/>
              </a:ext>
            </a:extLst>
          </p:cNvPr>
          <p:cNvSpPr/>
          <p:nvPr/>
        </p:nvSpPr>
        <p:spPr>
          <a:xfrm>
            <a:off x="1312188" y="1158526"/>
            <a:ext cx="288032" cy="28803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EA2C99-EF61-4FDC-8BB5-75F68BAAC7CD}"/>
              </a:ext>
            </a:extLst>
          </p:cNvPr>
          <p:cNvSpPr/>
          <p:nvPr/>
        </p:nvSpPr>
        <p:spPr>
          <a:xfrm>
            <a:off x="4571228" y="855752"/>
            <a:ext cx="17700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 Tagging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 Noun</a:t>
            </a:r>
            <a:endParaRPr lang="en-I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189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eme1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3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5.xml><?xml version="1.0" encoding="utf-8"?>
<a:theme xmlns:a="http://schemas.openxmlformats.org/drawingml/2006/main" name="3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6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7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</TotalTime>
  <Words>428</Words>
  <Application>Microsoft Office PowerPoint</Application>
  <PresentationFormat>On-screen Show (16:9)</PresentationFormat>
  <Paragraphs>91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Arial</vt:lpstr>
      <vt:lpstr>Calibri</vt:lpstr>
      <vt:lpstr>Century Gothic</vt:lpstr>
      <vt:lpstr>Constantia</vt:lpstr>
      <vt:lpstr>medium-content-serif-font</vt:lpstr>
      <vt:lpstr>Wingdings</vt:lpstr>
      <vt:lpstr>Wingdings 2</vt:lpstr>
      <vt:lpstr>Wingdings 3</vt:lpstr>
      <vt:lpstr>Ion</vt:lpstr>
      <vt:lpstr>Theme1</vt:lpstr>
      <vt:lpstr>Flow</vt:lpstr>
      <vt:lpstr>4_Ion</vt:lpstr>
      <vt:lpstr>3_Ion</vt:lpstr>
      <vt:lpstr>1_Ion</vt:lpstr>
      <vt:lpstr>2_Ion</vt:lpstr>
      <vt:lpstr>PowerPoint Presentation</vt:lpstr>
      <vt:lpstr>PowerPoint Presentation</vt:lpstr>
      <vt:lpstr>Aim, Objective &amp; Algorithm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&amp; Analysis (Graph visualization)  </vt:lpstr>
      <vt:lpstr>References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 :  Neural Style Transfer  dlkjflj</dc:title>
  <dc:creator>Admin</dc:creator>
  <cp:lastModifiedBy>Rutik Pol</cp:lastModifiedBy>
  <cp:revision>36</cp:revision>
  <dcterms:created xsi:type="dcterms:W3CDTF">2020-08-27T19:59:41Z</dcterms:created>
  <dcterms:modified xsi:type="dcterms:W3CDTF">2021-12-28T09:59:13Z</dcterms:modified>
</cp:coreProperties>
</file>